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1191895"/>
          </a:xfrm>
        </p:spPr>
        <p:txBody>
          <a:bodyPr/>
          <a:lstStyle/>
          <a:p>
            <a:r>
              <a:rPr lang="en-IN" altLang="en-US" dirty="0"/>
              <a:t>Trusty Tails</a:t>
            </a:r>
            <a:endParaRPr lang="en-IN" altLang="en-US" dirty="0"/>
          </a:p>
        </p:txBody>
      </p:sp>
      <p:pic>
        <p:nvPicPr>
          <p:cNvPr id="4" name="Picture 3" descr="pets"/>
          <p:cNvPicPr>
            <a:picLocks noChangeAspect="1"/>
          </p:cNvPicPr>
          <p:nvPr/>
        </p:nvPicPr>
        <p:blipFill>
          <a:blip r:embed="rId1"/>
          <a:stretch>
            <a:fillRect/>
          </a:stretch>
        </p:blipFill>
        <p:spPr>
          <a:xfrm>
            <a:off x="1976755" y="1346835"/>
            <a:ext cx="8691880" cy="5511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Admin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3" name="Picture 2" descr="Admin Activity Diagram"/>
          <p:cNvPicPr>
            <a:picLocks noChangeAspect="1"/>
          </p:cNvPicPr>
          <p:nvPr/>
        </p:nvPicPr>
        <p:blipFill>
          <a:blip r:embed="rId1"/>
          <a:stretch>
            <a:fillRect/>
          </a:stretch>
        </p:blipFill>
        <p:spPr>
          <a:xfrm rot="16200000">
            <a:off x="3879215" y="-2552700"/>
            <a:ext cx="4434840" cy="121926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Customer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4" name="Picture 3" descr="customer Activity Diagram"/>
          <p:cNvPicPr>
            <a:picLocks noChangeAspect="1"/>
          </p:cNvPicPr>
          <p:nvPr/>
        </p:nvPicPr>
        <p:blipFill>
          <a:blip r:embed="rId1"/>
          <a:stretch>
            <a:fillRect/>
          </a:stretch>
        </p:blipFill>
        <p:spPr>
          <a:xfrm>
            <a:off x="4527550" y="969645"/>
            <a:ext cx="3044190" cy="5760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31140" y="201295"/>
            <a:ext cx="73406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Provider Activity Diagram</a:t>
            </a:r>
            <a:endParaRPr lang="en-IN" altLang="en-US" sz="4400">
              <a:solidFill>
                <a:schemeClr val="accent1"/>
              </a:solidFill>
              <a:effectLst>
                <a:outerShdw blurRad="38100" dist="25400" dir="5400000" algn="ctr" rotWithShape="0">
                  <a:srgbClr val="6E747A">
                    <a:alpha val="43000"/>
                  </a:srgbClr>
                </a:outerShdw>
              </a:effectLst>
            </a:endParaRPr>
          </a:p>
        </p:txBody>
      </p:sp>
      <p:pic>
        <p:nvPicPr>
          <p:cNvPr id="2" name="Picture 1" descr="Provider Activity Diagram"/>
          <p:cNvPicPr>
            <a:picLocks noChangeAspect="1"/>
          </p:cNvPicPr>
          <p:nvPr/>
        </p:nvPicPr>
        <p:blipFill>
          <a:blip r:embed="rId1"/>
          <a:stretch>
            <a:fillRect/>
          </a:stretch>
        </p:blipFill>
        <p:spPr>
          <a:xfrm>
            <a:off x="6468745" y="0"/>
            <a:ext cx="309245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985" y="-635"/>
            <a:ext cx="12185015" cy="6304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0730" cy="6858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47320"/>
            <a:ext cx="12192000" cy="7004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1365" cy="6075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6255" y="549275"/>
            <a:ext cx="8738870" cy="922020"/>
          </a:xfrm>
          <a:prstGeom prst="rect">
            <a:avLst/>
          </a:prstGeom>
          <a:noFill/>
        </p:spPr>
        <p:txBody>
          <a:bodyPr wrap="square" rtlCol="0">
            <a:spAutoFit/>
          </a:bodyPr>
          <a:p>
            <a:r>
              <a:rPr lang="en-IN" altLang="en-US" sz="5400">
                <a:solidFill>
                  <a:schemeClr val="accent1"/>
                </a:solidFill>
                <a:effectLst>
                  <a:outerShdw blurRad="38100" dist="25400" dir="5400000" algn="ctr" rotWithShape="0">
                    <a:srgbClr val="6E747A">
                      <a:alpha val="43000"/>
                    </a:srgbClr>
                  </a:outerShdw>
                </a:effectLst>
              </a:rPr>
              <a:t>Introduction</a:t>
            </a:r>
            <a:endParaRPr lang="en-IN" altLang="en-US" sz="5400">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516255" y="2152650"/>
            <a:ext cx="10909300" cy="3046095"/>
          </a:xfrm>
          <a:prstGeom prst="rect">
            <a:avLst/>
          </a:prstGeom>
          <a:noFill/>
        </p:spPr>
        <p:txBody>
          <a:bodyPr wrap="square" rtlCol="0">
            <a:spAutoFit/>
          </a:bodyPr>
          <a:p>
            <a:r>
              <a:rPr lang="en-US" altLang="en-US" sz="3200"/>
              <a:t>A </a:t>
            </a:r>
            <a:r>
              <a:rPr lang="en-IN" altLang="en-US" sz="3200"/>
              <a:t>Trusty Tails</a:t>
            </a:r>
            <a:r>
              <a:rPr lang="en-US" altLang="en-US" sz="3200"/>
              <a:t> would generally refer to a centralized platform or service dedicated to enhancing the health, care, and overall well-being of pets. Such a hub might encompass various features and services aimed at supporting pet owners in managing their pets' health, buying snd selling the pets, connecting with veterinary services, accessing trainers, grooming products and more.</a:t>
            </a:r>
            <a:endParaRPr lang="en-US" altLang="en-US"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59524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02305" y="2497455"/>
            <a:ext cx="6423660" cy="1445260"/>
          </a:xfrm>
          <a:prstGeom prst="rect">
            <a:avLst/>
          </a:prstGeom>
          <a:noFill/>
        </p:spPr>
        <p:txBody>
          <a:bodyPr wrap="square" rtlCol="0">
            <a:spAutoFit/>
          </a:bodyPr>
          <a:p>
            <a:r>
              <a:rPr lang="en-IN" altLang="en-US" sz="8800">
                <a:solidFill>
                  <a:schemeClr val="accent1"/>
                </a:solidFill>
                <a:effectLst>
                  <a:outerShdw blurRad="38100" dist="25400" dir="5400000" algn="ctr" rotWithShape="0">
                    <a:srgbClr val="6E747A">
                      <a:alpha val="43000"/>
                    </a:srgbClr>
                  </a:outerShdw>
                </a:effectLst>
              </a:rPr>
              <a:t>Thank You</a:t>
            </a:r>
            <a:endParaRPr lang="en-IN" altLang="en-US" sz="88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1600" y="248285"/>
            <a:ext cx="5208905"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Technology Used</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101600" y="1417320"/>
            <a:ext cx="12089765" cy="4995545"/>
          </a:xfrm>
          <a:prstGeom prst="rect">
            <a:avLst/>
          </a:prstGeom>
          <a:noFill/>
        </p:spPr>
        <p:txBody>
          <a:bodyPr wrap="square" rtlCol="0">
            <a:noAutofit/>
          </a:bodyPr>
          <a:p>
            <a:r>
              <a:rPr lang="en-US" altLang="en-US" sz="2400"/>
              <a:t>We used Java Spring-Boot as backend and React JS as Frontend in our Project.</a:t>
            </a:r>
            <a:endParaRPr lang="en-US" altLang="en-US" sz="2400"/>
          </a:p>
          <a:p>
            <a:endParaRPr lang="en-US" altLang="en-US" sz="2400"/>
          </a:p>
          <a:p>
            <a:r>
              <a:rPr lang="en-US" altLang="en-US" sz="2400"/>
              <a:t> </a:t>
            </a:r>
            <a:r>
              <a:rPr lang="en-US" altLang="en-US" sz="2400">
                <a:solidFill>
                  <a:schemeClr val="accent1"/>
                </a:solidFill>
                <a:effectLst>
                  <a:outerShdw blurRad="38100" dist="25400" dir="5400000" algn="ctr" rotWithShape="0">
                    <a:srgbClr val="6E747A">
                      <a:alpha val="43000"/>
                    </a:srgbClr>
                  </a:outerShdw>
                </a:effectLst>
              </a:rPr>
              <a:t>Spring-Boot :–</a:t>
            </a:r>
            <a:r>
              <a:rPr lang="en-US" altLang="en-US" sz="2400"/>
              <a:t> </a:t>
            </a:r>
            <a:endParaRPr lang="en-US" altLang="en-US" sz="2400"/>
          </a:p>
          <a:p>
            <a:r>
              <a:rPr lang="en-US" altLang="en-US" sz="2400"/>
              <a:t>	The main goal of the Spring Boot framework is to reduce overall development time and increase efficiency.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endParaRPr lang="en-US" altLang="en-US" sz="2400"/>
          </a:p>
          <a:p>
            <a:endParaRPr lang="en-US" altLang="en-US" sz="2400"/>
          </a:p>
          <a:p>
            <a:r>
              <a:rPr lang="en-US" altLang="en-US" sz="2400"/>
              <a:t> </a:t>
            </a:r>
            <a:r>
              <a:rPr lang="en-US" altLang="en-US" sz="2400">
                <a:solidFill>
                  <a:schemeClr val="accent1"/>
                </a:solidFill>
                <a:effectLst>
                  <a:outerShdw blurRad="38100" dist="25400" dir="5400000" algn="ctr" rotWithShape="0">
                    <a:srgbClr val="6E747A">
                      <a:alpha val="43000"/>
                    </a:srgbClr>
                  </a:outerShdw>
                </a:effectLst>
              </a:rPr>
              <a:t>React :–</a:t>
            </a:r>
            <a:r>
              <a:rPr lang="en-US" altLang="en-US" sz="2400"/>
              <a:t> </a:t>
            </a:r>
            <a:endParaRPr lang="en-US" altLang="en-US" sz="2400"/>
          </a:p>
          <a:p>
            <a:r>
              <a:rPr lang="en-US" altLang="en-US" sz="2400"/>
              <a:t>	React allows developers to create large web applications that can change data, without reloading the page. The main purpose of React is to be fast, scalable, and simple. Spring </a:t>
            </a:r>
            <a:endParaRPr lang="en-US" altLang="en-US" sz="2400"/>
          </a:p>
          <a:p>
            <a:endParaRPr lang="en-US"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1335925" y="2143645"/>
            <a:ext cx="1267690" cy="1267690"/>
          </a:xfrm>
          <a:prstGeom prst="rect">
            <a:avLst/>
          </a:prstGeom>
        </p:spPr>
      </p:pic>
      <p:sp>
        <p:nvSpPr>
          <p:cNvPr id="3" name="Text Box 2"/>
          <p:cNvSpPr txBox="1"/>
          <p:nvPr/>
        </p:nvSpPr>
        <p:spPr>
          <a:xfrm>
            <a:off x="374015" y="3649345"/>
            <a:ext cx="3191510" cy="1506855"/>
          </a:xfrm>
          <a:prstGeom prst="rect">
            <a:avLst/>
          </a:prstGeom>
        </p:spPr>
        <p:txBody>
          <a:bodyPr wrap="square">
            <a:spAutoFit/>
          </a:bodyPr>
          <a:p>
            <a:pPr algn="ctr" fontAlgn="base">
              <a:spcBef>
                <a:spcPct val="0"/>
              </a:spcBef>
              <a:spcAft>
                <a:spcPct val="0"/>
              </a:spcAft>
            </a:pPr>
            <a:r>
              <a:rPr sz="2200" b="1" i="0">
                <a:solidFill>
                  <a:srgbClr val="000000"/>
                </a:solidFill>
                <a:latin typeface="Cambria" panose="02040503050406030204"/>
                <a:ea typeface="Cambria" panose="02040503050406030204"/>
              </a:rPr>
              <a:t>Customer</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 customer will register, update details or search from various categories available.</a:t>
            </a:r>
            <a:endParaRPr sz="1600" b="0" i="0">
              <a:solidFill>
                <a:srgbClr val="000000"/>
              </a:solidFill>
              <a:latin typeface="Cambria" panose="02040503050406030204"/>
              <a:ea typeface="Cambria" panose="02040503050406030204"/>
            </a:endParaRPr>
          </a:p>
        </p:txBody>
      </p:sp>
      <p:pic>
        <p:nvPicPr>
          <p:cNvPr id="4" name="Picture 3"/>
          <p:cNvPicPr/>
          <p:nvPr/>
        </p:nvPicPr>
        <p:blipFill>
          <a:blip r:embed="rId2"/>
          <a:stretch>
            <a:fillRect/>
          </a:stretch>
        </p:blipFill>
        <p:spPr>
          <a:xfrm>
            <a:off x="5905500" y="-506037"/>
            <a:ext cx="1" cy="6567054"/>
          </a:xfrm>
          <a:prstGeom prst="rect">
            <a:avLst/>
          </a:prstGeom>
        </p:spPr>
      </p:pic>
      <p:sp>
        <p:nvSpPr>
          <p:cNvPr id="5" name="Text Box 4"/>
          <p:cNvSpPr txBox="1"/>
          <p:nvPr/>
        </p:nvSpPr>
        <p:spPr>
          <a:xfrm>
            <a:off x="4481830" y="3648710"/>
            <a:ext cx="3227705" cy="1507490"/>
          </a:xfrm>
          <a:prstGeom prst="rect">
            <a:avLst/>
          </a:prstGeom>
        </p:spPr>
        <p:txBody>
          <a:bodyPr wrap="square">
            <a:noAutofit/>
          </a:bodyPr>
          <a:p>
            <a:pPr algn="ctr" fontAlgn="base">
              <a:spcBef>
                <a:spcPct val="0"/>
              </a:spcBef>
              <a:spcAft>
                <a:spcPct val="0"/>
              </a:spcAft>
            </a:pPr>
            <a:r>
              <a:rPr sz="2200" b="1" i="0">
                <a:solidFill>
                  <a:srgbClr val="000000"/>
                </a:solidFill>
                <a:latin typeface="Cambria" panose="02040503050406030204"/>
                <a:ea typeface="Cambria" panose="02040503050406030204"/>
              </a:rPr>
              <a:t>Admin</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Admin can manage Customers </a:t>
            </a:r>
            <a:r>
              <a:rPr lang="en-IN" sz="1600" b="0" i="0">
                <a:solidFill>
                  <a:srgbClr val="000000"/>
                </a:solidFill>
                <a:latin typeface="Cambria" panose="02040503050406030204"/>
                <a:ea typeface="Cambria" panose="02040503050406030204"/>
              </a:rPr>
              <a:t>,</a:t>
            </a:r>
            <a:r>
              <a:rPr sz="1600" b="0" i="0">
                <a:solidFill>
                  <a:srgbClr val="000000"/>
                </a:solidFill>
                <a:latin typeface="Cambria" panose="02040503050406030204"/>
                <a:ea typeface="Cambria" panose="02040503050406030204"/>
              </a:rPr>
              <a:t> Sellers</a:t>
            </a:r>
            <a:r>
              <a:rPr lang="en-IN" sz="1600" b="0" i="0">
                <a:solidFill>
                  <a:srgbClr val="000000"/>
                </a:solidFill>
                <a:latin typeface="Cambria" panose="02040503050406030204"/>
                <a:ea typeface="Cambria" panose="02040503050406030204"/>
              </a:rPr>
              <a:t> and Products</a:t>
            </a:r>
            <a:r>
              <a:rPr sz="1600" b="0" i="0">
                <a:solidFill>
                  <a:srgbClr val="000000"/>
                </a:solidFill>
                <a:latin typeface="Cambria" panose="02040503050406030204"/>
                <a:ea typeface="Cambria" panose="02040503050406030204"/>
              </a:rPr>
              <a:t>. Will maintain one to one relation.</a:t>
            </a:r>
            <a:endParaRPr sz="1600" b="0" i="0">
              <a:solidFill>
                <a:srgbClr val="000000"/>
              </a:solidFill>
              <a:latin typeface="Cambria" panose="02040503050406030204"/>
              <a:ea typeface="Cambria" panose="02040503050406030204"/>
            </a:endParaRPr>
          </a:p>
        </p:txBody>
      </p:sp>
      <p:pic>
        <p:nvPicPr>
          <p:cNvPr id="6" name="Picture 5"/>
          <p:cNvPicPr/>
          <p:nvPr/>
        </p:nvPicPr>
        <p:blipFill>
          <a:blip r:embed="rId2"/>
          <a:stretch>
            <a:fillRect/>
          </a:stretch>
        </p:blipFill>
        <p:spPr>
          <a:xfrm>
            <a:off x="5497195" y="2256155"/>
            <a:ext cx="1005840" cy="1043305"/>
          </a:xfrm>
          <a:prstGeom prst="rect">
            <a:avLst/>
          </a:prstGeom>
        </p:spPr>
      </p:pic>
      <p:pic>
        <p:nvPicPr>
          <p:cNvPr id="7" name="Picture 6"/>
          <p:cNvPicPr/>
          <p:nvPr/>
        </p:nvPicPr>
        <p:blipFill>
          <a:blip r:embed="rId3"/>
          <a:stretch>
            <a:fillRect/>
          </a:stretch>
        </p:blipFill>
        <p:spPr>
          <a:xfrm>
            <a:off x="9903460" y="2205990"/>
            <a:ext cx="1089660" cy="1205230"/>
          </a:xfrm>
          <a:prstGeom prst="rect">
            <a:avLst/>
          </a:prstGeom>
        </p:spPr>
      </p:pic>
      <p:sp>
        <p:nvSpPr>
          <p:cNvPr id="8" name="Text Box 7"/>
          <p:cNvSpPr txBox="1"/>
          <p:nvPr/>
        </p:nvSpPr>
        <p:spPr>
          <a:xfrm>
            <a:off x="9025890" y="3649345"/>
            <a:ext cx="2852420" cy="1506855"/>
          </a:xfrm>
          <a:prstGeom prst="rect">
            <a:avLst/>
          </a:prstGeom>
        </p:spPr>
        <p:txBody>
          <a:bodyPr>
            <a:noAutofit/>
          </a:bodyPr>
          <a:p>
            <a:pPr algn="ctr" fontAlgn="base">
              <a:spcBef>
                <a:spcPct val="0"/>
              </a:spcBef>
              <a:spcAft>
                <a:spcPct val="0"/>
              </a:spcAft>
            </a:pPr>
            <a:r>
              <a:rPr lang="en-IN" sz="2200" b="1" i="0">
                <a:solidFill>
                  <a:srgbClr val="000000"/>
                </a:solidFill>
                <a:latin typeface="Cambria" panose="02040503050406030204"/>
                <a:ea typeface="Cambria" panose="02040503050406030204"/>
              </a:rPr>
              <a:t>Provider</a:t>
            </a:r>
            <a:endParaRPr sz="2200" b="1" i="0">
              <a:solidFill>
                <a:srgbClr val="000000"/>
              </a:solidFill>
              <a:latin typeface="Cambria" panose="02040503050406030204"/>
              <a:ea typeface="Cambria" panose="02040503050406030204"/>
            </a:endParaRPr>
          </a:p>
          <a:p>
            <a:pPr algn="ctr" fontAlgn="base">
              <a:spcBef>
                <a:spcPct val="0"/>
              </a:spcBef>
              <a:spcAft>
                <a:spcPct val="0"/>
              </a:spcAft>
            </a:pPr>
            <a:endParaRPr sz="2200" b="1" i="0">
              <a:solidFill>
                <a:srgbClr val="000000"/>
              </a:solidFill>
              <a:latin typeface="Cambria" panose="02040503050406030204"/>
              <a:ea typeface="Cambria" panose="02040503050406030204"/>
            </a:endParaRPr>
          </a:p>
          <a:p>
            <a:pPr algn="ctr" fontAlgn="base">
              <a:spcBef>
                <a:spcPct val="0"/>
              </a:spcBef>
              <a:spcAft>
                <a:spcPct val="0"/>
              </a:spcAft>
            </a:pPr>
            <a:r>
              <a:rPr sz="1600" b="0" i="0">
                <a:solidFill>
                  <a:srgbClr val="000000"/>
                </a:solidFill>
                <a:latin typeface="Cambria" panose="02040503050406030204"/>
                <a:ea typeface="Cambria" panose="02040503050406030204"/>
              </a:rPr>
              <a:t>In this module </a:t>
            </a:r>
            <a:r>
              <a:rPr lang="en-IN" sz="1600" b="0" i="0">
                <a:solidFill>
                  <a:srgbClr val="000000"/>
                </a:solidFill>
                <a:latin typeface="Cambria" panose="02040503050406030204"/>
                <a:ea typeface="Cambria" panose="02040503050406030204"/>
              </a:rPr>
              <a:t>Provider </a:t>
            </a:r>
            <a:r>
              <a:rPr sz="1600" b="0" i="0">
                <a:solidFill>
                  <a:srgbClr val="000000"/>
                </a:solidFill>
                <a:latin typeface="Cambria" panose="02040503050406030204"/>
                <a:ea typeface="Cambria" panose="02040503050406030204"/>
              </a:rPr>
              <a:t>can register , login and can upload their product details.</a:t>
            </a:r>
            <a:endParaRPr sz="1600" b="0" i="0">
              <a:solidFill>
                <a:srgbClr val="000000"/>
              </a:solidFill>
              <a:latin typeface="Cambria" panose="02040503050406030204"/>
              <a:ea typeface="Cambria" panose="02040503050406030204"/>
            </a:endParaRPr>
          </a:p>
        </p:txBody>
      </p:sp>
      <p:sp>
        <p:nvSpPr>
          <p:cNvPr id="9" name="Text Box 8"/>
          <p:cNvSpPr txBox="1"/>
          <p:nvPr/>
        </p:nvSpPr>
        <p:spPr>
          <a:xfrm>
            <a:off x="374015" y="431800"/>
            <a:ext cx="5574665" cy="943610"/>
          </a:xfrm>
          <a:prstGeom prst="rect">
            <a:avLst/>
          </a:prstGeom>
          <a:noFill/>
        </p:spPr>
        <p:txBody>
          <a:bodyPr wrap="square" rtlCol="0">
            <a:noAutofit/>
          </a:bodyPr>
          <a:p>
            <a:r>
              <a:rPr lang="en-IN" altLang="en-US" sz="4400">
                <a:solidFill>
                  <a:srgbClr val="00B0F0"/>
                </a:solidFill>
                <a:effectLst>
                  <a:outerShdw blurRad="38100" dist="25400" dir="5400000" algn="ctr" rotWithShape="0">
                    <a:srgbClr val="6E747A">
                      <a:alpha val="43000"/>
                    </a:srgbClr>
                  </a:outerShdw>
                </a:effectLst>
              </a:rPr>
              <a:t>User Classes</a:t>
            </a:r>
            <a:r>
              <a:rPr lang="en-IN" altLang="en-US" sz="3600">
                <a:solidFill>
                  <a:srgbClr val="00B0F0"/>
                </a:solidFill>
                <a:effectLst>
                  <a:outerShdw blurRad="38100" dist="25400" dir="5400000" algn="ctr" rotWithShape="0">
                    <a:srgbClr val="6E747A">
                      <a:alpha val="43000"/>
                    </a:srgbClr>
                  </a:outerShdw>
                </a:effectLst>
              </a:rPr>
              <a:t> </a:t>
            </a:r>
            <a:endParaRPr lang="en-IN" altLang="en-US" sz="3600">
              <a:solidFill>
                <a:srgbClr val="00B0F0"/>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3705" y="810260"/>
            <a:ext cx="5440045" cy="770255"/>
          </a:xfrm>
          <a:prstGeom prst="rect">
            <a:avLst/>
          </a:prstGeom>
          <a:noFill/>
        </p:spPr>
        <p:txBody>
          <a:bodyPr wrap="square" rtlCol="0">
            <a:noAutofit/>
          </a:bodyPr>
          <a:p>
            <a:r>
              <a:rPr lang="en-IN" altLang="en-US" sz="4400">
                <a:solidFill>
                  <a:schemeClr val="accent1"/>
                </a:solidFill>
                <a:effectLst>
                  <a:outerShdw blurRad="38100" dist="25400" dir="5400000" algn="ctr" rotWithShape="0">
                    <a:srgbClr val="6E747A">
                      <a:alpha val="43000"/>
                    </a:srgbClr>
                  </a:outerShdw>
                </a:effectLst>
              </a:rPr>
              <a:t>Objective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433705" y="2160270"/>
            <a:ext cx="9896475" cy="3107690"/>
          </a:xfrm>
          <a:prstGeom prst="rect">
            <a:avLst/>
          </a:prstGeom>
          <a:noFill/>
        </p:spPr>
        <p:txBody>
          <a:bodyPr wrap="square" rtlCol="0">
            <a:spAutoFit/>
          </a:bodyPr>
          <a:p>
            <a:pPr marL="285750" indent="-285750">
              <a:buFont typeface="Wingdings" panose="05000000000000000000" charset="0"/>
              <a:buChar char="v"/>
            </a:pPr>
            <a:r>
              <a:rPr lang="en-US" altLang="en-US" sz="2800"/>
              <a:t>The </a:t>
            </a:r>
            <a:r>
              <a:rPr lang="en-IN" altLang="en-US" sz="2800"/>
              <a:t>Trusty Tails</a:t>
            </a:r>
            <a:r>
              <a:rPr lang="en-US" altLang="en-US" sz="2800"/>
              <a:t> project aims to create a comprehensive platform that provides a centralized and user-friendly space for accessing essential pet-related services, information, and community support. </a:t>
            </a:r>
            <a:endParaRPr lang="en-US" altLang="en-US" sz="2800"/>
          </a:p>
          <a:p>
            <a:pPr marL="285750" indent="-285750">
              <a:buFont typeface="Wingdings" panose="05000000000000000000" charset="0"/>
              <a:buChar char="v"/>
            </a:pPr>
            <a:endParaRPr lang="en-US" altLang="en-US" sz="2800"/>
          </a:p>
          <a:p>
            <a:pPr marL="285750" indent="-285750">
              <a:buFont typeface="Wingdings" panose="05000000000000000000" charset="0"/>
              <a:buChar char="v"/>
            </a:pPr>
            <a:r>
              <a:rPr lang="en-US" altLang="en-US" sz="2800"/>
              <a:t>It supports pet owners in managing the health, well-being, and overall care of their pets.</a:t>
            </a:r>
            <a:endParaRPr lang="en-US"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Customer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3046095"/>
          </a:xfrm>
          <a:prstGeom prst="rect">
            <a:avLst/>
          </a:prstGeom>
          <a:noFill/>
        </p:spPr>
        <p:txBody>
          <a:bodyPr wrap="square" rtlCol="0">
            <a:spAutoFit/>
          </a:bodyPr>
          <a:p>
            <a:r>
              <a:rPr lang="en-US" altLang="en-US" sz="3200"/>
              <a:t>After successful registration,</a:t>
            </a:r>
            <a:r>
              <a:rPr lang="en-IN" altLang="en-US" sz="3200"/>
              <a:t> </a:t>
            </a:r>
            <a:r>
              <a:rPr lang="en-US" altLang="en-US" sz="3200"/>
              <a:t>the Customer can </a:t>
            </a:r>
            <a:endParaRPr lang="en-US" altLang="en-US" sz="3200"/>
          </a:p>
          <a:p>
            <a:endParaRPr lang="en-US" altLang="en-US" sz="3200"/>
          </a:p>
          <a:p>
            <a:pPr marL="285750" indent="-285750">
              <a:buFont typeface="Wingdings" panose="05000000000000000000" charset="0"/>
              <a:buChar char="v"/>
            </a:pPr>
            <a:r>
              <a:rPr lang="en-IN" altLang="en-US" sz="3200"/>
              <a:t>Search for the pets or pet products </a:t>
            </a:r>
            <a:endParaRPr lang="en-IN" altLang="en-US" sz="3200"/>
          </a:p>
          <a:p>
            <a:pPr marL="285750" indent="-285750">
              <a:buFont typeface="Wingdings" panose="05000000000000000000" charset="0"/>
              <a:buChar char="v"/>
            </a:pPr>
            <a:r>
              <a:rPr lang="en-IN" altLang="en-US" sz="3200"/>
              <a:t>can edit his/her profile</a:t>
            </a:r>
            <a:endParaRPr lang="en-IN" altLang="en-US" sz="3200"/>
          </a:p>
          <a:p>
            <a:pPr marL="285750" indent="-285750">
              <a:buFont typeface="Wingdings" panose="05000000000000000000" charset="0"/>
              <a:buChar char="v"/>
            </a:pPr>
            <a:r>
              <a:rPr lang="en-IN" altLang="en-US" sz="3200"/>
              <a:t>Delete account </a:t>
            </a:r>
            <a:endParaRPr lang="en-IN" altLang="en-US" sz="3200"/>
          </a:p>
          <a:p>
            <a:pPr marL="285750" indent="-285750">
              <a:buFont typeface="Wingdings" panose="05000000000000000000" charset="0"/>
              <a:buChar char="v"/>
            </a:pPr>
            <a:r>
              <a:rPr lang="en-IN" altLang="en-US" sz="3200"/>
              <a:t>can maintain cart for reference</a:t>
            </a:r>
            <a:endParaRPr lang="en-IN" altLang="en-US"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Provider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4030980"/>
          </a:xfrm>
          <a:prstGeom prst="rect">
            <a:avLst/>
          </a:prstGeom>
          <a:noFill/>
        </p:spPr>
        <p:txBody>
          <a:bodyPr wrap="square" rtlCol="0">
            <a:spAutoFit/>
          </a:bodyPr>
          <a:p>
            <a:r>
              <a:rPr lang="en-US" altLang="en-US" sz="3200"/>
              <a:t>After successful registration and authentication from Admin, the </a:t>
            </a:r>
            <a:r>
              <a:rPr lang="en-IN" altLang="en-US" sz="3200"/>
              <a:t>provider </a:t>
            </a:r>
            <a:r>
              <a:rPr lang="en-US" altLang="en-US" sz="3200"/>
              <a:t>can </a:t>
            </a:r>
            <a:endParaRPr lang="en-US" altLang="en-US" sz="3200"/>
          </a:p>
          <a:p>
            <a:endParaRPr lang="en-US" altLang="en-US" sz="3200"/>
          </a:p>
          <a:p>
            <a:pPr marL="285750" indent="-285750">
              <a:buFont typeface="Wingdings" panose="05000000000000000000" charset="0"/>
              <a:buChar char="v"/>
            </a:pPr>
            <a:r>
              <a:rPr lang="en-US" altLang="en-US" sz="3200"/>
              <a:t>  Upload new products. Apart from this, </a:t>
            </a:r>
            <a:endParaRPr lang="en-US" altLang="en-US" sz="3200"/>
          </a:p>
          <a:p>
            <a:pPr marL="285750" indent="-285750">
              <a:buFont typeface="Wingdings" panose="05000000000000000000" charset="0"/>
              <a:buChar char="v"/>
            </a:pPr>
            <a:r>
              <a:rPr lang="en-US" altLang="en-US" sz="3200"/>
              <a:t>  </a:t>
            </a:r>
            <a:r>
              <a:rPr lang="en-IN" altLang="en-US" sz="3200"/>
              <a:t>provider </a:t>
            </a:r>
            <a:r>
              <a:rPr lang="en-US" altLang="en-US" sz="3200"/>
              <a:t>can edit his/her profile,</a:t>
            </a:r>
            <a:endParaRPr lang="en-US" altLang="en-US" sz="3200"/>
          </a:p>
          <a:p>
            <a:pPr marL="285750" indent="-285750">
              <a:buFont typeface="Wingdings" panose="05000000000000000000" charset="0"/>
              <a:buChar char="v"/>
            </a:pPr>
            <a:r>
              <a:rPr lang="en-US" altLang="en-US" sz="3200"/>
              <a:t>  Can Delete their account</a:t>
            </a:r>
            <a:endParaRPr lang="en-US" altLang="en-US" sz="3200"/>
          </a:p>
          <a:p>
            <a:pPr marL="285750" indent="-285750">
              <a:buFont typeface="Wingdings" panose="05000000000000000000" charset="0"/>
              <a:buChar char="v"/>
            </a:pPr>
            <a:r>
              <a:rPr lang="en-US" altLang="en-US" sz="3200"/>
              <a:t>  can change price of products</a:t>
            </a:r>
            <a:endParaRPr lang="en-US" altLang="en-US" sz="3200"/>
          </a:p>
          <a:p>
            <a:pPr marL="285750" indent="-285750">
              <a:buFont typeface="Wingdings" panose="05000000000000000000" charset="0"/>
              <a:buChar char="v"/>
            </a:pPr>
            <a:endParaRPr lang="en-US" alt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501015"/>
            <a:ext cx="5613400" cy="768350"/>
          </a:xfrm>
          <a:prstGeom prst="rect">
            <a:avLst/>
          </a:prstGeom>
          <a:noFill/>
        </p:spPr>
        <p:txBody>
          <a:bodyPr wrap="square" rtlCol="0">
            <a:spAutoFit/>
          </a:bodyPr>
          <a:p>
            <a:r>
              <a:rPr lang="en-IN" altLang="en-US" sz="4400">
                <a:solidFill>
                  <a:schemeClr val="accent1"/>
                </a:solidFill>
                <a:effectLst>
                  <a:outerShdw blurRad="38100" dist="25400" dir="5400000" algn="ctr" rotWithShape="0">
                    <a:srgbClr val="6E747A">
                      <a:alpha val="43000"/>
                    </a:srgbClr>
                  </a:outerShdw>
                </a:effectLst>
              </a:rPr>
              <a:t>Admin Module</a:t>
            </a:r>
            <a:endParaRPr lang="en-IN" altLang="en-US" sz="4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01650" y="1906270"/>
            <a:ext cx="9500870" cy="3538220"/>
          </a:xfrm>
          <a:prstGeom prst="rect">
            <a:avLst/>
          </a:prstGeom>
          <a:noFill/>
        </p:spPr>
        <p:txBody>
          <a:bodyPr wrap="square" rtlCol="0">
            <a:spAutoFit/>
          </a:bodyPr>
          <a:p>
            <a:r>
              <a:rPr lang="en-US" altLang="en-US" sz="3200"/>
              <a:t>Admin can </a:t>
            </a:r>
            <a:endParaRPr lang="en-US" altLang="en-US" sz="3200"/>
          </a:p>
          <a:p>
            <a:r>
              <a:rPr lang="en-US" altLang="en-US" sz="3200"/>
              <a:t> </a:t>
            </a:r>
            <a:endParaRPr lang="en-US" altLang="en-US" sz="3200"/>
          </a:p>
          <a:p>
            <a:pPr marL="457200" indent="-457200">
              <a:buFont typeface="Wingdings" panose="05000000000000000000" charset="0"/>
              <a:buChar char="v"/>
            </a:pPr>
            <a:r>
              <a:rPr lang="en-US" altLang="en-US" sz="3200"/>
              <a:t>Approve or disapprove the </a:t>
            </a:r>
            <a:r>
              <a:rPr lang="en-IN" altLang="en-US" sz="3200"/>
              <a:t>Provider</a:t>
            </a:r>
            <a:r>
              <a:rPr lang="en-US" altLang="en-US" sz="3200"/>
              <a:t>.</a:t>
            </a:r>
            <a:endParaRPr lang="en-US" altLang="en-US" sz="3200"/>
          </a:p>
          <a:p>
            <a:pPr marL="457200" indent="-457200">
              <a:buFont typeface="Wingdings" panose="05000000000000000000" charset="0"/>
              <a:buChar char="v"/>
            </a:pPr>
            <a:r>
              <a:rPr lang="en-US" altLang="en-US" sz="3200"/>
              <a:t>He /she can see User details </a:t>
            </a:r>
            <a:endParaRPr lang="en-US" altLang="en-US" sz="3200"/>
          </a:p>
          <a:p>
            <a:pPr marL="457200" indent="-457200">
              <a:buFont typeface="Wingdings" panose="05000000000000000000" charset="0"/>
              <a:buChar char="v"/>
            </a:pPr>
            <a:r>
              <a:rPr lang="en-US" altLang="en-US" sz="3200"/>
              <a:t>Manage account and delete </a:t>
            </a:r>
            <a:r>
              <a:rPr lang="en-IN" altLang="en-US" sz="3200"/>
              <a:t>Provider</a:t>
            </a:r>
            <a:r>
              <a:rPr lang="en-US" altLang="en-US" sz="3200"/>
              <a:t> account.</a:t>
            </a:r>
            <a:endParaRPr lang="en-US" altLang="en-US" sz="3200"/>
          </a:p>
          <a:p>
            <a:pPr marL="457200" indent="-457200">
              <a:buFont typeface="Wingdings" panose="05000000000000000000" charset="0"/>
              <a:buChar char="v"/>
            </a:pPr>
            <a:r>
              <a:rPr lang="en-IN" altLang="en-US" sz="3200"/>
              <a:t>Also manages products</a:t>
            </a:r>
            <a:endParaRPr lang="en-US" altLang="en-US" sz="3200"/>
          </a:p>
          <a:p>
            <a:pPr marL="285750" indent="-285750">
              <a:buFont typeface="Wingdings" panose="05000000000000000000" charset="0"/>
              <a:buChar char="v"/>
            </a:pPr>
            <a:endParaRPr lang="en-US"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7660" y="254635"/>
            <a:ext cx="4832350" cy="583565"/>
          </a:xfrm>
          <a:prstGeom prst="rect">
            <a:avLst/>
          </a:prstGeom>
          <a:noFill/>
        </p:spPr>
        <p:txBody>
          <a:bodyPr wrap="square" rtlCol="0">
            <a:spAutoFit/>
          </a:bodyPr>
          <a:p>
            <a:r>
              <a:rPr lang="en-IN" altLang="en-US" sz="3200">
                <a:solidFill>
                  <a:schemeClr val="accent1"/>
                </a:solidFill>
                <a:effectLst>
                  <a:outerShdw blurRad="38100" dist="25400" dir="5400000" algn="ctr" rotWithShape="0">
                    <a:srgbClr val="6E747A">
                      <a:alpha val="43000"/>
                    </a:srgbClr>
                  </a:outerShdw>
                </a:effectLst>
              </a:rPr>
              <a:t>Use Case Diagram</a:t>
            </a:r>
            <a:endParaRPr lang="en-IN" altLang="en-US" sz="3200">
              <a:solidFill>
                <a:schemeClr val="accent1"/>
              </a:solidFill>
              <a:effectLst>
                <a:outerShdw blurRad="38100" dist="25400" dir="5400000" algn="ctr" rotWithShape="0">
                  <a:srgbClr val="6E747A">
                    <a:alpha val="43000"/>
                  </a:srgbClr>
                </a:outerShdw>
              </a:effectLst>
            </a:endParaRPr>
          </a:p>
        </p:txBody>
      </p:sp>
      <p:pic>
        <p:nvPicPr>
          <p:cNvPr id="4" name="Picture 3" descr="Use Case Diagram"/>
          <p:cNvPicPr>
            <a:picLocks noChangeAspect="1"/>
          </p:cNvPicPr>
          <p:nvPr/>
        </p:nvPicPr>
        <p:blipFill>
          <a:blip r:embed="rId1"/>
          <a:stretch>
            <a:fillRect/>
          </a:stretch>
        </p:blipFill>
        <p:spPr>
          <a:xfrm>
            <a:off x="3867785" y="109220"/>
            <a:ext cx="4540885" cy="6764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2373</Words>
  <Application>WPS Presentation</Application>
  <PresentationFormat>Widescreen</PresentationFormat>
  <Paragraphs>76</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Cambria</vt:lpstr>
      <vt:lpstr>Wingdings</vt:lpstr>
      <vt:lpstr>Calibri Light</vt:lpstr>
      <vt:lpstr>Microsoft YaHei</vt:lpstr>
      <vt:lpstr>Arial Unicode MS</vt:lpstr>
      <vt:lpstr>Calibri</vt:lpstr>
      <vt:lpstr>Office Theme</vt:lpstr>
      <vt:lpstr>Trusty Tails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Trusty Tails</dc:title>
  <dc:creator/>
  <cp:lastModifiedBy>WPS_1722174724</cp:lastModifiedBy>
  <cp:revision>4</cp:revision>
  <dcterms:created xsi:type="dcterms:W3CDTF">2025-02-10T17:13:00Z</dcterms:created>
  <dcterms:modified xsi:type="dcterms:W3CDTF">2025-02-11T19:28:46Z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792D68A5221742BCA40DD48F66770544_11</vt:lpwstr>
  </property>
  <property fmtid="{D5CDD505-2E9C-101B-9397-08002B2CF9AE}" pid="3" name="KSOProductBuildVer">
    <vt:lpwstr>1033-12.2.0.19805</vt:lpwstr>
  </property>
</Properties>
</file>